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326" r:id="rId4"/>
    <p:sldId id="428" r:id="rId5"/>
    <p:sldId id="423" r:id="rId6"/>
    <p:sldId id="422" r:id="rId7"/>
    <p:sldId id="425" r:id="rId8"/>
    <p:sldId id="424" r:id="rId9"/>
    <p:sldId id="426" r:id="rId10"/>
    <p:sldId id="427" r:id="rId11"/>
    <p:sldId id="325" r:id="rId12"/>
    <p:sldId id="369" r:id="rId13"/>
    <p:sldId id="3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42"/>
    <a:srgbClr val="96FAAD"/>
    <a:srgbClr val="00FFCC"/>
    <a:srgbClr val="66FF99"/>
    <a:srgbClr val="0099CC"/>
    <a:srgbClr val="D60093"/>
    <a:srgbClr val="33CCCC"/>
    <a:srgbClr val="66CCFF"/>
    <a:srgbClr val="99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70" autoAdjust="0"/>
    <p:restoredTop sz="94309"/>
  </p:normalViewPr>
  <p:slideViewPr>
    <p:cSldViewPr snapToGrid="0">
      <p:cViewPr varScale="1">
        <p:scale>
          <a:sx n="101" d="100"/>
          <a:sy n="101" d="100"/>
        </p:scale>
        <p:origin x="208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682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101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5881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630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5305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7614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2913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2954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25/4/2025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fzo4xm5eX8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285705" y="509954"/>
            <a:ext cx="3866587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prstClr val="black"/>
                </a:solidFill>
                <a:latin typeface="+mj-lt"/>
              </a:rPr>
              <a:t>Still Confused?</a:t>
            </a:r>
            <a:endParaRPr lang="en-GB" sz="44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15510" y="1645687"/>
            <a:ext cx="6280258" cy="415498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+mj-lt"/>
              </a:rPr>
              <a:t>Don’t worry it can take a bit of time to understand how the internet works. This </a:t>
            </a:r>
            <a:r>
              <a:rPr lang="en-AU" sz="2400" dirty="0">
                <a:latin typeface="+mj-lt"/>
                <a:hlinkClick r:id="rId3"/>
              </a:rPr>
              <a:t>short video </a:t>
            </a:r>
            <a:r>
              <a:rPr lang="en-AU" sz="2400" dirty="0">
                <a:latin typeface="+mj-lt"/>
              </a:rPr>
              <a:t>may also help. </a:t>
            </a:r>
          </a:p>
          <a:p>
            <a:endParaRPr lang="en-AU" sz="2400" dirty="0">
              <a:latin typeface="+mj-lt"/>
            </a:endParaRPr>
          </a:p>
          <a:p>
            <a:r>
              <a:rPr lang="en-AU" sz="2400" dirty="0">
                <a:latin typeface="+mj-lt"/>
              </a:rPr>
              <a:t>However, it is very likely you will be using the internet and like anything we need to learn how to use it safely and appropriately. </a:t>
            </a:r>
          </a:p>
          <a:p>
            <a:endParaRPr lang="en-AU" sz="2400" dirty="0">
              <a:latin typeface="+mj-lt"/>
            </a:endParaRPr>
          </a:p>
          <a:p>
            <a:r>
              <a:rPr lang="en-AU" sz="2400" dirty="0">
                <a:latin typeface="+mj-lt"/>
              </a:rPr>
              <a:t>Next lesson we will look at how we need to be cyber safe. </a:t>
            </a: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EC7277-ABF2-4546-8B7E-627D97AA5B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351" t="3871" r="5498" b="40860"/>
          <a:stretch/>
        </p:blipFill>
        <p:spPr>
          <a:xfrm>
            <a:off x="7905136" y="707886"/>
            <a:ext cx="3097162" cy="523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2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858943"/>
              </p:ext>
            </p:extLst>
          </p:nvPr>
        </p:nvGraphicFramePr>
        <p:xfrm>
          <a:off x="210523" y="270934"/>
          <a:ext cx="3497878" cy="701040"/>
        </p:xfrm>
        <a:graphic>
          <a:graphicData uri="http://schemas.openxmlformats.org/drawingml/2006/table">
            <a:tbl>
              <a:tblPr/>
              <a:tblGrid>
                <a:gridCol w="3497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  <a:endParaRPr lang="en-GB" sz="3600" b="1" u="none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10523" y="1171297"/>
            <a:ext cx="4480010" cy="34778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Complete the activity sheet to the right. </a:t>
            </a: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r>
              <a:rPr lang="en-GB" sz="2200" b="1" u="sng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200" b="1" dirty="0">
                <a:solidFill>
                  <a:prstClr val="black"/>
                </a:solidFill>
                <a:latin typeface="+mj-lt"/>
              </a:rPr>
              <a:t>Can you think of why you might have to be careful when using the internet?</a:t>
            </a:r>
          </a:p>
          <a:p>
            <a:r>
              <a:rPr lang="en-GB" sz="2200" b="1" dirty="0">
                <a:solidFill>
                  <a:prstClr val="black"/>
                </a:solidFill>
                <a:latin typeface="+mj-lt"/>
              </a:rPr>
              <a:t>Discuss with a partner or in a small group.</a:t>
            </a:r>
            <a:endParaRPr lang="en-GB" sz="2200" b="1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871FFF-29DA-3E4A-97A9-8DDCC89C3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128" y="117986"/>
            <a:ext cx="4299596" cy="6061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6381" y="1173133"/>
            <a:ext cx="9433560" cy="2677656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What do some people use the internet for?</a:t>
            </a:r>
          </a:p>
          <a:p>
            <a:r>
              <a:rPr lang="en-AU" sz="2800" dirty="0">
                <a:latin typeface="+mj-lt"/>
              </a:rPr>
              <a:t>When have you used the internet? Share times when you have used the internet. 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Can you think of reasons why we might have to be careful on the internet?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536381" y="4008259"/>
            <a:ext cx="9039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when they use the internet. </a:t>
            </a:r>
          </a:p>
        </p:txBody>
      </p:sp>
    </p:spTree>
    <p:extLst>
      <p:ext uri="{BB962C8B-B14F-4D97-AF65-F5344CB8AC3E}">
        <p14:creationId xmlns:p14="http://schemas.microsoft.com/office/powerpoint/2010/main" val="35561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423333" y="856357"/>
            <a:ext cx="11345334" cy="538609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3200" b="1" dirty="0"/>
              <a:t>KS1 Learning opportunities in Relationships</a:t>
            </a:r>
          </a:p>
          <a:p>
            <a:r>
              <a:rPr lang="en-AU" sz="2400" b="1" dirty="0"/>
              <a:t>Safe Relationships</a:t>
            </a:r>
          </a:p>
          <a:p>
            <a:r>
              <a:rPr lang="en-AU" sz="2000" i="1" dirty="0"/>
              <a:t>Pupils learn…</a:t>
            </a:r>
          </a:p>
          <a:p>
            <a:r>
              <a:rPr lang="en-AU" sz="2000" b="1" dirty="0"/>
              <a:t>R14. </a:t>
            </a:r>
            <a:r>
              <a:rPr lang="en-AU" sz="2000" dirty="0"/>
              <a:t>that sometimes people may behave differently online, including by pretending to be someone they are not.</a:t>
            </a:r>
          </a:p>
          <a:p>
            <a:endParaRPr lang="en-AU" sz="2000" dirty="0"/>
          </a:p>
          <a:p>
            <a:r>
              <a:rPr lang="en-AU" sz="2400" b="1" dirty="0"/>
              <a:t>Keeping Safe</a:t>
            </a:r>
          </a:p>
          <a:p>
            <a:r>
              <a:rPr lang="en-AU" sz="2000" b="1" dirty="0"/>
              <a:t>H34. </a:t>
            </a:r>
            <a:r>
              <a:rPr lang="en-AU" sz="2000" dirty="0"/>
              <a:t>basic rules to keep safe online, including what is meant by personal information and what should be kept private; the importance of telling a trusted adult if they come across something that scares them</a:t>
            </a:r>
          </a:p>
          <a:p>
            <a:endParaRPr lang="en-AU" sz="2000" dirty="0"/>
          </a:p>
          <a:p>
            <a:r>
              <a:rPr lang="en-AU" sz="2400" b="1" dirty="0"/>
              <a:t>Media Literacy and Digital Resilience</a:t>
            </a:r>
          </a:p>
          <a:p>
            <a:r>
              <a:rPr lang="en-AU" sz="2000" i="1" dirty="0"/>
              <a:t>Pupils learn…</a:t>
            </a:r>
            <a:endParaRPr lang="en-AU" sz="2000" b="1" dirty="0"/>
          </a:p>
          <a:p>
            <a:r>
              <a:rPr lang="en-AU" sz="2000" b="1" dirty="0"/>
              <a:t>L7. </a:t>
            </a:r>
            <a:r>
              <a:rPr lang="en-AU" sz="2000" dirty="0"/>
              <a:t>about how the internet and digital devices can be used safely to find things out and to communicate with others </a:t>
            </a:r>
          </a:p>
          <a:p>
            <a:r>
              <a:rPr lang="en-AU" sz="2000" b="1" dirty="0"/>
              <a:t>L8. </a:t>
            </a:r>
            <a:r>
              <a:rPr lang="en-AU" sz="2000" dirty="0"/>
              <a:t>about the role of the internet in everyday life </a:t>
            </a:r>
          </a:p>
          <a:p>
            <a:r>
              <a:rPr lang="en-AU" sz="2000" b="1" dirty="0"/>
              <a:t>L9. </a:t>
            </a:r>
            <a:r>
              <a:rPr lang="en-AU" sz="2000" dirty="0"/>
              <a:t>that not all information seen online is true </a:t>
            </a:r>
            <a:endParaRPr lang="en-AU" sz="20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1" y="2246702"/>
            <a:ext cx="78708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u="sng" dirty="0"/>
              <a:t>Learning Objective</a:t>
            </a:r>
            <a:r>
              <a:rPr lang="en-AU" sz="2800" b="1" dirty="0"/>
              <a:t>: </a:t>
            </a:r>
            <a:r>
              <a:rPr lang="en-AU" sz="2800" b="1" i="1" dirty="0"/>
              <a:t>To understand about the internet and how it impacts our lives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800" dirty="0"/>
              <a:t>I am aware what the internet is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800" dirty="0"/>
              <a:t>I am aware how the internet works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254E54-D1A7-EF4D-9A5E-ABA109A2F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3668" y="594323"/>
            <a:ext cx="3532636" cy="512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325800" y="191237"/>
            <a:ext cx="3571556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prstClr val="black"/>
                </a:solidFill>
                <a:latin typeface="+mj-lt"/>
              </a:rPr>
              <a:t>Story Time!</a:t>
            </a:r>
            <a:endParaRPr lang="en-GB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28049" y="1395788"/>
            <a:ext cx="5875059" cy="329320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prstClr val="black"/>
                </a:solidFill>
                <a:latin typeface="+mj-lt"/>
              </a:rPr>
              <a:t>Read our fantastic story, “The Pied Piper of </a:t>
            </a:r>
            <a:r>
              <a:rPr lang="en-GB" sz="2600" dirty="0" err="1">
                <a:solidFill>
                  <a:prstClr val="black"/>
                </a:solidFill>
                <a:latin typeface="+mj-lt"/>
              </a:rPr>
              <a:t>Techville</a:t>
            </a:r>
            <a:r>
              <a:rPr lang="en-GB" sz="2600" dirty="0">
                <a:solidFill>
                  <a:prstClr val="black"/>
                </a:solidFill>
                <a:latin typeface="+mj-lt"/>
              </a:rPr>
              <a:t>”</a:t>
            </a:r>
          </a:p>
          <a:p>
            <a:endParaRPr lang="en-GB" sz="2600" dirty="0">
              <a:solidFill>
                <a:prstClr val="black"/>
              </a:solidFill>
              <a:latin typeface="+mj-lt"/>
            </a:endParaRPr>
          </a:p>
          <a:p>
            <a:r>
              <a:rPr lang="en-GB" sz="2600" b="1" i="1" dirty="0">
                <a:solidFill>
                  <a:prstClr val="black"/>
                </a:solidFill>
                <a:latin typeface="+mj-lt"/>
              </a:rPr>
              <a:t>As you read the story note down the different ways the people of </a:t>
            </a:r>
            <a:r>
              <a:rPr lang="en-GB" sz="2600" b="1" i="1" dirty="0" err="1">
                <a:solidFill>
                  <a:prstClr val="black"/>
                </a:solidFill>
                <a:latin typeface="+mj-lt"/>
              </a:rPr>
              <a:t>Techville</a:t>
            </a:r>
            <a:r>
              <a:rPr lang="en-GB" sz="2600" b="1" i="1" dirty="0">
                <a:solidFill>
                  <a:prstClr val="black"/>
                </a:solidFill>
                <a:latin typeface="+mj-lt"/>
              </a:rPr>
              <a:t> use the internet? </a:t>
            </a:r>
          </a:p>
          <a:p>
            <a:pPr algn="ctr"/>
            <a:endParaRPr lang="en-GB" sz="2600" dirty="0">
              <a:solidFill>
                <a:prstClr val="black"/>
              </a:solidFill>
              <a:latin typeface="+mj-lt"/>
            </a:endParaRPr>
          </a:p>
          <a:p>
            <a:pPr algn="ctr"/>
            <a:endParaRPr lang="en-GB" sz="2600" dirty="0">
              <a:solidFill>
                <a:prstClr val="black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2096F5-3564-4340-8E92-23F2F76739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268" y="545180"/>
            <a:ext cx="3532636" cy="512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628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584644" y="0"/>
            <a:ext cx="8994354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prstClr val="black"/>
                </a:solidFill>
                <a:latin typeface="+mj-lt"/>
              </a:rPr>
              <a:t>What Is The </a:t>
            </a:r>
            <a:r>
              <a:rPr lang="en-GB" sz="4400" b="1" dirty="0">
                <a:solidFill>
                  <a:prstClr val="black"/>
                </a:solidFill>
                <a:latin typeface="+mj-lt"/>
              </a:rPr>
              <a:t>Internet</a:t>
            </a:r>
            <a:r>
              <a:rPr lang="en-GB" sz="4000" b="1" dirty="0">
                <a:solidFill>
                  <a:prstClr val="black"/>
                </a:solidFill>
                <a:latin typeface="+mj-lt"/>
              </a:rPr>
              <a:t>?</a:t>
            </a:r>
            <a:endParaRPr lang="en-GB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74049" y="1383088"/>
            <a:ext cx="5875059" cy="369331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prstClr val="black"/>
                </a:solidFill>
                <a:latin typeface="+mj-lt"/>
              </a:rPr>
              <a:t>Many people these days rely on the internet. At some point in the day someone or yourself has already connected to the internet for something. </a:t>
            </a:r>
          </a:p>
          <a:p>
            <a:endParaRPr lang="en-GB" sz="2600" dirty="0">
              <a:solidFill>
                <a:prstClr val="black"/>
              </a:solidFill>
              <a:latin typeface="+mj-lt"/>
            </a:endParaRPr>
          </a:p>
          <a:p>
            <a:r>
              <a:rPr lang="en-GB" sz="2600" b="1" i="1" dirty="0">
                <a:solidFill>
                  <a:prstClr val="black"/>
                </a:solidFill>
                <a:latin typeface="+mj-lt"/>
              </a:rPr>
              <a:t>Can you think of the different ways people use the internet? </a:t>
            </a:r>
          </a:p>
          <a:p>
            <a:pPr algn="ctr"/>
            <a:endParaRPr lang="en-GB" sz="2600" dirty="0">
              <a:solidFill>
                <a:prstClr val="black"/>
              </a:solidFill>
              <a:latin typeface="+mj-lt"/>
            </a:endParaRPr>
          </a:p>
          <a:p>
            <a:pPr algn="ctr"/>
            <a:endParaRPr lang="en-GB" sz="2600" dirty="0">
              <a:solidFill>
                <a:prstClr val="black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96B414F-D97C-0446-8E92-50342E4E5B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735" t="3077" r="2342" b="60513"/>
          <a:stretch/>
        </p:blipFill>
        <p:spPr>
          <a:xfrm>
            <a:off x="7719646" y="1559484"/>
            <a:ext cx="3492154" cy="351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34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E2AE379-4B59-E44A-8882-63910E65ED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t="61368" r="74104" b="2837"/>
          <a:stretch/>
        </p:blipFill>
        <p:spPr>
          <a:xfrm>
            <a:off x="1545975" y="3865556"/>
            <a:ext cx="2219876" cy="2454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682325" y="111455"/>
            <a:ext cx="899435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i="1" u="sng" dirty="0">
                <a:solidFill>
                  <a:prstClr val="black"/>
                </a:solidFill>
                <a:latin typeface="+mj-lt"/>
              </a:rPr>
              <a:t>Some people use the internet for:</a:t>
            </a:r>
            <a:endParaRPr lang="en-GB" sz="4000" b="1" i="1" u="sng" dirty="0">
              <a:solidFill>
                <a:prstClr val="black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96B414F-D97C-0446-8E92-50342E4E5B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735" t="3077" r="2342" b="60513"/>
          <a:stretch/>
        </p:blipFill>
        <p:spPr>
          <a:xfrm>
            <a:off x="10128739" y="98519"/>
            <a:ext cx="1030770" cy="10380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2CF983-AB2F-3749-B740-9652361FD083}"/>
              </a:ext>
            </a:extLst>
          </p:cNvPr>
          <p:cNvSpPr txBox="1"/>
          <p:nvPr/>
        </p:nvSpPr>
        <p:spPr>
          <a:xfrm>
            <a:off x="3994456" y="1569240"/>
            <a:ext cx="387627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learn and find out information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A54E1-65EE-AF41-9394-0A41549B344F}"/>
              </a:ext>
            </a:extLst>
          </p:cNvPr>
          <p:cNvSpPr txBox="1"/>
          <p:nvPr/>
        </p:nvSpPr>
        <p:spPr>
          <a:xfrm>
            <a:off x="89178" y="3785935"/>
            <a:ext cx="1938137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shop e.g. food shopping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D2AEE4-6F95-B244-8B4B-CF80193123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8" t="2845" r="65636" b="65911"/>
          <a:stretch/>
        </p:blipFill>
        <p:spPr>
          <a:xfrm>
            <a:off x="280462" y="1020035"/>
            <a:ext cx="2803727" cy="21427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89178" y="1049008"/>
            <a:ext cx="1056874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Work</a:t>
            </a:r>
            <a:endParaRPr lang="en-GB" sz="32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FAB3C2-17B7-0C44-A5F5-5045F32976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263" t="2845" r="33521" b="69132"/>
          <a:stretch/>
        </p:blipFill>
        <p:spPr>
          <a:xfrm>
            <a:off x="4551750" y="2400237"/>
            <a:ext cx="2761683" cy="19218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8FC194-A934-2243-988C-66EC86AF47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142" t="5128" r="2958" b="72063"/>
          <a:stretch/>
        </p:blipFill>
        <p:spPr>
          <a:xfrm>
            <a:off x="4994176" y="4766186"/>
            <a:ext cx="2477520" cy="15642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770555-1866-0242-BE9E-F109EF6471A8}"/>
              </a:ext>
            </a:extLst>
          </p:cNvPr>
          <p:cNvSpPr txBox="1"/>
          <p:nvPr/>
        </p:nvSpPr>
        <p:spPr>
          <a:xfrm>
            <a:off x="4586920" y="4736827"/>
            <a:ext cx="1992953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play games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A2C877B-B8CD-F145-90E0-42F2DB8844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709" t="60055" r="35388" b="3590"/>
          <a:stretch/>
        </p:blipFill>
        <p:spPr>
          <a:xfrm>
            <a:off x="8851334" y="2221282"/>
            <a:ext cx="2239907" cy="17653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2EA33B-1DC6-8349-B9DD-710789E3474A}"/>
              </a:ext>
            </a:extLst>
          </p:cNvPr>
          <p:cNvSpPr txBox="1"/>
          <p:nvPr/>
        </p:nvSpPr>
        <p:spPr>
          <a:xfrm>
            <a:off x="8143587" y="1613244"/>
            <a:ext cx="387627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communicate with friends and family 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B125CD1-A376-DB44-A8E0-92989A2AE1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363" t="59487" r="701" b="4615"/>
          <a:stretch/>
        </p:blipFill>
        <p:spPr>
          <a:xfrm>
            <a:off x="9908208" y="4103078"/>
            <a:ext cx="2283791" cy="21908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84A597-6301-A542-A772-EDCEE0296F43}"/>
              </a:ext>
            </a:extLst>
          </p:cNvPr>
          <p:cNvSpPr txBox="1"/>
          <p:nvPr/>
        </p:nvSpPr>
        <p:spPr>
          <a:xfrm>
            <a:off x="8230495" y="4616932"/>
            <a:ext cx="2002309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watch shows, videos or listen to music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104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1"/>
      <p:bldP spid="11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is the internet?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8797" y="999450"/>
            <a:ext cx="6546111" cy="483209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200" dirty="0"/>
              <a:t>Imagine the internet is like a giant library, but instead of books, it's full of information, pictures, videos, games, and websites. And instead of walking to the library, you can use a computer, phone, or tablet to connect to this huge library, wherever you are in the world!</a:t>
            </a:r>
          </a:p>
          <a:p>
            <a:endParaRPr lang="en-AU" sz="2200" dirty="0"/>
          </a:p>
          <a:p>
            <a:r>
              <a:rPr lang="en-AU" sz="2200" dirty="0"/>
              <a:t>And instead of asking for a book, you type something into a search bar or click on a website. The librarian (which is actually a super-fast computer) finds the information you want and sends it back to your screen almost instantly.</a:t>
            </a:r>
          </a:p>
          <a:p>
            <a:endParaRPr lang="en-AU" sz="2200" dirty="0"/>
          </a:p>
          <a:p>
            <a:r>
              <a:rPr lang="en-AU" sz="2200" dirty="0"/>
              <a:t>The internet is a phenomenal invention and has shaped our lives and connected people from all over the world.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62E9D4-5DCC-F346-AD06-57170054F6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0" t="8602" r="53669" b="50108"/>
          <a:stretch/>
        </p:blipFill>
        <p:spPr>
          <a:xfrm>
            <a:off x="7226710" y="2547756"/>
            <a:ext cx="4630993" cy="378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3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584644" y="0"/>
            <a:ext cx="899435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prstClr val="black"/>
                </a:solidFill>
                <a:latin typeface="+mj-lt"/>
              </a:rPr>
              <a:t>How does it work?</a:t>
            </a:r>
            <a:endParaRPr lang="en-GB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503999" y="1569129"/>
            <a:ext cx="5577822" cy="390876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+mj-lt"/>
              </a:rPr>
              <a:t>Imagine the internet is like a huge spiderweb that connects computers, phones, and tablets all around the world.</a:t>
            </a:r>
          </a:p>
          <a:p>
            <a:r>
              <a:rPr lang="en-AU" sz="2400" dirty="0">
                <a:latin typeface="+mj-lt"/>
              </a:rPr>
              <a:t> </a:t>
            </a:r>
          </a:p>
          <a:p>
            <a:r>
              <a:rPr lang="en-AU" sz="2400" dirty="0">
                <a:latin typeface="+mj-lt"/>
              </a:rPr>
              <a:t>This spider web however, is actually made from real cables that have been laid down under ground and some even run under the ocean between different countries!</a:t>
            </a:r>
          </a:p>
          <a:p>
            <a:endParaRPr lang="en-AU" sz="2800" dirty="0">
              <a:solidFill>
                <a:prstClr val="black"/>
              </a:solidFill>
              <a:latin typeface="+mj-lt"/>
            </a:endParaRPr>
          </a:p>
          <a:p>
            <a:pPr algn="ctr"/>
            <a:r>
              <a:rPr lang="en-AU" sz="2800" b="1" i="1" dirty="0">
                <a:solidFill>
                  <a:prstClr val="black"/>
                </a:solidFill>
                <a:latin typeface="+mj-lt"/>
              </a:rPr>
              <a:t>But still how does it work right? </a:t>
            </a:r>
            <a:endParaRPr lang="en-GB" sz="28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9A8A509-76DB-FA44-B87D-D7A5932D8D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84" t="53590" r="56701" b="3846"/>
          <a:stretch/>
        </p:blipFill>
        <p:spPr>
          <a:xfrm>
            <a:off x="6595766" y="1213338"/>
            <a:ext cx="5033860" cy="422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1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584644" y="0"/>
            <a:ext cx="899435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prstClr val="black"/>
                </a:solidFill>
                <a:latin typeface="+mj-lt"/>
              </a:rPr>
              <a:t>How does it work?</a:t>
            </a:r>
            <a:endParaRPr lang="en-GB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12271" y="1179834"/>
            <a:ext cx="6722710" cy="483209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200" dirty="0">
                <a:latin typeface="+mj-lt"/>
              </a:rPr>
              <a:t>Now imagine the internet is like a </a:t>
            </a:r>
            <a:r>
              <a:rPr lang="en-AU" sz="2200" b="1" dirty="0">
                <a:latin typeface="+mj-lt"/>
              </a:rPr>
              <a:t>delivery service </a:t>
            </a:r>
            <a:r>
              <a:rPr lang="en-AU" sz="2200" dirty="0">
                <a:latin typeface="+mj-lt"/>
              </a:rPr>
              <a:t>that quickly sends your request to the right place and brings the information back to you. </a:t>
            </a:r>
          </a:p>
          <a:p>
            <a:endParaRPr lang="en-AU" sz="2200" dirty="0">
              <a:solidFill>
                <a:prstClr val="black"/>
              </a:solidFill>
              <a:latin typeface="+mj-lt"/>
            </a:endParaRPr>
          </a:p>
          <a:p>
            <a:r>
              <a:rPr lang="en-AU" sz="2200" b="1" dirty="0">
                <a:latin typeface="+mj-lt"/>
              </a:rPr>
              <a:t>1: You ask for something:</a:t>
            </a:r>
            <a:r>
              <a:rPr lang="en-AU" sz="2200" dirty="0">
                <a:latin typeface="+mj-lt"/>
              </a:rPr>
              <a:t> When you type something into the search bar or click on a website, your computer or phone sends a “request” through the internet.</a:t>
            </a:r>
          </a:p>
          <a:p>
            <a:endParaRPr lang="en-AU" sz="2200" dirty="0">
              <a:latin typeface="+mj-lt"/>
            </a:endParaRPr>
          </a:p>
          <a:p>
            <a:r>
              <a:rPr lang="en-AU" sz="2200" b="1" dirty="0">
                <a:latin typeface="+mj-lt"/>
              </a:rPr>
              <a:t>2: The web finds it:</a:t>
            </a:r>
            <a:r>
              <a:rPr lang="en-AU" sz="2200" dirty="0">
                <a:latin typeface="+mj-lt"/>
              </a:rPr>
              <a:t> The request travels through the "spiderweb" of wires, which are like roads connecting computers. The request goes to a special computer called a </a:t>
            </a:r>
            <a:r>
              <a:rPr lang="en-AU" sz="2200" b="1" dirty="0">
                <a:latin typeface="+mj-lt"/>
              </a:rPr>
              <a:t>server</a:t>
            </a:r>
            <a:r>
              <a:rPr lang="en-AU" sz="2200" dirty="0">
                <a:latin typeface="+mj-lt"/>
              </a:rPr>
              <a:t>. This server is like a big library that holds all the information you want.</a:t>
            </a:r>
          </a:p>
          <a:p>
            <a:endParaRPr lang="en-AU" sz="22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F4ED9F-E918-1B43-B999-5E0B318026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212" t="10322" r="5670" b="49462"/>
          <a:stretch/>
        </p:blipFill>
        <p:spPr>
          <a:xfrm>
            <a:off x="7551173" y="1179834"/>
            <a:ext cx="1401098" cy="10962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E3EC3C-C73E-C748-AF15-DC45172F82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23" t="4300" r="49714" b="45808"/>
          <a:stretch/>
        </p:blipFill>
        <p:spPr>
          <a:xfrm>
            <a:off x="7728154" y="2881937"/>
            <a:ext cx="3923071" cy="342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22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584644" y="0"/>
            <a:ext cx="899435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prstClr val="black"/>
                </a:solidFill>
                <a:latin typeface="+mj-lt"/>
              </a:rPr>
              <a:t>How does it work?</a:t>
            </a:r>
            <a:endParaRPr lang="en-GB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15510" y="1645687"/>
            <a:ext cx="6280258" cy="418576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200" b="1" dirty="0">
                <a:latin typeface="+mj-lt"/>
              </a:rPr>
              <a:t>3. The server answers:</a:t>
            </a:r>
            <a:r>
              <a:rPr lang="en-AU" sz="2200" dirty="0">
                <a:latin typeface="+mj-lt"/>
              </a:rPr>
              <a:t> </a:t>
            </a:r>
          </a:p>
          <a:p>
            <a:r>
              <a:rPr lang="en-AU" sz="2200" dirty="0">
                <a:latin typeface="+mj-lt"/>
              </a:rPr>
              <a:t>The server finds what you asked for—like a webpage, a picture, or a video—and sends it back to your device through the same "spiderweb" of wires.</a:t>
            </a:r>
          </a:p>
          <a:p>
            <a:endParaRPr lang="en-AU" sz="2200" dirty="0">
              <a:latin typeface="+mj-lt"/>
            </a:endParaRPr>
          </a:p>
          <a:p>
            <a:r>
              <a:rPr lang="en-AU" sz="2200" b="1" dirty="0">
                <a:latin typeface="+mj-lt"/>
              </a:rPr>
              <a:t>4. You see it on your screen:</a:t>
            </a:r>
            <a:r>
              <a:rPr lang="en-AU" sz="2200" dirty="0">
                <a:latin typeface="+mj-lt"/>
              </a:rPr>
              <a:t> </a:t>
            </a:r>
          </a:p>
          <a:p>
            <a:r>
              <a:rPr lang="en-AU" sz="2200" dirty="0">
                <a:latin typeface="+mj-lt"/>
              </a:rPr>
              <a:t>Finally, your device shows you the webpage, picture, or video you wanted, and you can start looking, playing, or reading!</a:t>
            </a:r>
          </a:p>
          <a:p>
            <a:endParaRPr lang="en-AU" sz="2200" dirty="0">
              <a:latin typeface="+mj-lt"/>
            </a:endParaRPr>
          </a:p>
          <a:p>
            <a:r>
              <a:rPr lang="en-AU" sz="2200" dirty="0"/>
              <a:t>And all this happens so fast, as if it is magic! </a:t>
            </a:r>
            <a:endParaRPr lang="en-AU" sz="2200" dirty="0">
              <a:latin typeface="+mj-lt"/>
            </a:endParaRP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EC7277-ABF2-4546-8B7E-627D97AA5B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351" t="3871" r="5498" b="40860"/>
          <a:stretch/>
        </p:blipFill>
        <p:spPr>
          <a:xfrm>
            <a:off x="7905136" y="707886"/>
            <a:ext cx="3097162" cy="523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2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127871</TotalTime>
  <Words>872</Words>
  <Application>Microsoft Macintosh PowerPoint</Application>
  <PresentationFormat>Widescreen</PresentationFormat>
  <Paragraphs>95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Retrospect</vt:lpstr>
      <vt:lpstr>PowerPoint Presentation</vt:lpstr>
      <vt:lpstr>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344</cp:revision>
  <dcterms:created xsi:type="dcterms:W3CDTF">2015-12-16T03:40:36Z</dcterms:created>
  <dcterms:modified xsi:type="dcterms:W3CDTF">2025-04-30T01:40:24Z</dcterms:modified>
</cp:coreProperties>
</file>